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94" r:id="rId4"/>
    <p:sldId id="293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92" r:id="rId20"/>
    <p:sldId id="284" r:id="rId21"/>
    <p:sldId id="285" r:id="rId22"/>
    <p:sldId id="286" r:id="rId23"/>
    <p:sldId id="287" r:id="rId24"/>
    <p:sldId id="291" r:id="rId25"/>
    <p:sldId id="288" r:id="rId26"/>
    <p:sldId id="289" r:id="rId27"/>
    <p:sldId id="290" r:id="rId28"/>
    <p:sldId id="273" r:id="rId29"/>
    <p:sldId id="274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4B5BB1-391B-4E99-A3F5-342D885E2E86}">
  <a:tblStyle styleId="{6E4B5BB1-391B-4E99-A3F5-342D885E2E86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1E8"/>
          </a:solidFill>
        </a:fill>
      </a:tcStyle>
    </a:wholeTbl>
    <a:band1H>
      <a:tcStyle>
        <a:tcBdr/>
        <a:fill>
          <a:solidFill>
            <a:srgbClr val="FFE2CD"/>
          </a:solidFill>
        </a:fill>
      </a:tcStyle>
    </a:band1H>
    <a:band1V>
      <a:tcStyle>
        <a:tcBdr/>
        <a:fill>
          <a:solidFill>
            <a:srgbClr val="FFE2CD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96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05738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7604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31333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21215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022281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89695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696451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256654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30849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is the only country has film revenue more than 100B.</a:t>
            </a:r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219512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1910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700" cy="2618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60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60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60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60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60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60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60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6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415600" y="4202966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099" cy="455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099" cy="455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2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2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2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2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2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2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2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653666" y="600200"/>
            <a:ext cx="8490300" cy="54542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4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4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4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4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4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4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4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6096000" y="-164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99" cy="19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6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6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6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6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6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6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6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354000" y="3737432"/>
            <a:ext cx="5393699" cy="164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898" cy="492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415600" y="5640766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tmp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tmp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tmp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tmp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tmp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tmp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tmp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tmp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/>
        </p:nvSpPr>
        <p:spPr>
          <a:xfrm>
            <a:off x="617516" y="4488873"/>
            <a:ext cx="1055096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Jianghui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Wen</a:t>
            </a:r>
          </a:p>
        </p:txBody>
      </p:sp>
      <p:sp>
        <p:nvSpPr>
          <p:cNvPr id="57" name="Shape 57"/>
          <p:cNvSpPr txBox="1"/>
          <p:nvPr/>
        </p:nvSpPr>
        <p:spPr>
          <a:xfrm>
            <a:off x="2018806" y="4762005"/>
            <a:ext cx="985651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Sachin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Agrawal</a:t>
            </a:r>
          </a:p>
        </p:txBody>
      </p:sp>
      <p:sp>
        <p:nvSpPr>
          <p:cNvPr id="58" name="Shape 58"/>
          <p:cNvSpPr txBox="1"/>
          <p:nvPr/>
        </p:nvSpPr>
        <p:spPr>
          <a:xfrm rot="-192590">
            <a:off x="3310548" y="4632816"/>
            <a:ext cx="2237412" cy="830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Sahil   Kapoor</a:t>
            </a:r>
          </a:p>
        </p:txBody>
      </p:sp>
      <p:sp>
        <p:nvSpPr>
          <p:cNvPr id="59" name="Shape 59"/>
          <p:cNvSpPr txBox="1"/>
          <p:nvPr/>
        </p:nvSpPr>
        <p:spPr>
          <a:xfrm rot="-364062">
            <a:off x="5883033" y="4712326"/>
            <a:ext cx="1848583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Zhu Mao</a:t>
            </a:r>
          </a:p>
        </p:txBody>
      </p:sp>
      <p:sp>
        <p:nvSpPr>
          <p:cNvPr id="60" name="Shape 60"/>
          <p:cNvSpPr txBox="1"/>
          <p:nvPr/>
        </p:nvSpPr>
        <p:spPr>
          <a:xfrm rot="-474274">
            <a:off x="9242332" y="4116324"/>
            <a:ext cx="2603447" cy="7078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Ziyuan Li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4206932" y="2237965"/>
            <a:ext cx="3300904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Thursday, December 08, 2016</a:t>
            </a:r>
          </a:p>
        </p:txBody>
      </p:sp>
      <p:grpSp>
        <p:nvGrpSpPr>
          <p:cNvPr id="62" name="Shape 62"/>
          <p:cNvGrpSpPr/>
          <p:nvPr/>
        </p:nvGrpSpPr>
        <p:grpSpPr>
          <a:xfrm>
            <a:off x="-77650" y="-758550"/>
            <a:ext cx="12269652" cy="7343820"/>
            <a:chOff x="-77650" y="-758550"/>
            <a:chExt cx="12269652" cy="7343820"/>
          </a:xfrm>
        </p:grpSpPr>
        <p:pic>
          <p:nvPicPr>
            <p:cNvPr id="63" name="Shape 6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850" y="167271"/>
              <a:ext cx="12164152" cy="6417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Shape 64" descr="star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77650" y="50725"/>
              <a:ext cx="1560299" cy="1560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Shape 65" descr="IMDb-icon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05800" y="-758550"/>
              <a:ext cx="4283000" cy="31788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3171" y="6071394"/>
            <a:ext cx="2395800" cy="4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639562" y="395328"/>
            <a:ext cx="10515599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Normalization </a:t>
            </a:r>
            <a:b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8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Normal Form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639562" y="1463933"/>
            <a:ext cx="10515599" cy="5970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b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Excel – Keep two columns of names for Directors and Actors</a:t>
            </a:r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4241" y="2234060"/>
            <a:ext cx="5662966" cy="122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650" y="3940448"/>
            <a:ext cx="4125135" cy="1065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/>
        </p:nvSpPr>
        <p:spPr>
          <a:xfrm>
            <a:off x="6529171" y="2440400"/>
            <a:ext cx="5264659" cy="5970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b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Before: Four columns for the name information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5496410" y="4028614"/>
            <a:ext cx="5264659" cy="5970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b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After: Two columns for the name information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838200" y="6244628"/>
            <a:ext cx="284051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dirty="0"/>
              <a:t>9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Normalization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3171" y="6071394"/>
            <a:ext cx="2395800" cy="4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639562" y="395328"/>
            <a:ext cx="10515599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Normalization </a:t>
            </a:r>
            <a:b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Normal Form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Excel Vlookup to create FK</a:t>
            </a: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9564" y="2211748"/>
            <a:ext cx="5336985" cy="242798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2261406" y="4880071"/>
            <a:ext cx="2093301" cy="5970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b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Film Table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3405" y="2959141"/>
            <a:ext cx="4796674" cy="1071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7691896" y="4101589"/>
            <a:ext cx="2603570" cy="5970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b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Director Table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38"/>
          <p:cNvSpPr txBox="1"/>
          <p:nvPr/>
        </p:nvSpPr>
        <p:spPr>
          <a:xfrm>
            <a:off x="838200" y="6244628"/>
            <a:ext cx="402771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dirty="0"/>
              <a:t>10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Normalization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3171" y="6071394"/>
            <a:ext cx="2395800" cy="4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639562" y="395328"/>
            <a:ext cx="10515599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Normalization 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155095" y="1278783"/>
            <a:ext cx="2093301" cy="5970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b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Film Table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554" y="1830267"/>
            <a:ext cx="11164710" cy="1019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1554" y="3113967"/>
            <a:ext cx="11164710" cy="1101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1554" y="4416469"/>
            <a:ext cx="5644443" cy="123444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38"/>
          <p:cNvSpPr txBox="1"/>
          <p:nvPr/>
        </p:nvSpPr>
        <p:spPr>
          <a:xfrm>
            <a:off x="838200" y="6244628"/>
            <a:ext cx="402771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dirty="0"/>
              <a:t>11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Normalization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3171" y="6071394"/>
            <a:ext cx="2395800" cy="4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639562" y="395328"/>
            <a:ext cx="10515599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Normalization 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1155095" y="1278783"/>
            <a:ext cx="2093301" cy="5970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b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Actor Table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470" y="2038722"/>
            <a:ext cx="4219536" cy="144629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1414233" y="3597676"/>
            <a:ext cx="2914008" cy="5970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b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6,385 records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7708295" y="1278783"/>
            <a:ext cx="2609750" cy="5970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b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Director Table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48364" y="1942372"/>
            <a:ext cx="4162425" cy="187642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7556164" y="3840782"/>
            <a:ext cx="2914008" cy="5970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b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2,402 records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30462" y="4570341"/>
            <a:ext cx="1866900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3972946" y="3907328"/>
            <a:ext cx="2093301" cy="5970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b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Genre Table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6066246" y="6013307"/>
            <a:ext cx="2914008" cy="5970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b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 records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8"/>
          <p:cNvSpPr txBox="1"/>
          <p:nvPr/>
        </p:nvSpPr>
        <p:spPr>
          <a:xfrm>
            <a:off x="838200" y="6244628"/>
            <a:ext cx="421433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dirty="0"/>
              <a:t>12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Normalization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3171" y="6071394"/>
            <a:ext cx="2395800" cy="4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639562" y="395328"/>
            <a:ext cx="10515599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Normalization – Joint Tables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737406" y="1499904"/>
            <a:ext cx="3597527" cy="5970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b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Film_Actor Table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627001" y="1356198"/>
            <a:ext cx="3354815" cy="5970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b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Film_Genre Table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5627001" y="2030681"/>
            <a:ext cx="2914008" cy="5970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b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14,505 records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50917" y="1214757"/>
            <a:ext cx="1809750" cy="45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6812" y="2030681"/>
            <a:ext cx="2447925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3293719" y="3932857"/>
            <a:ext cx="2914008" cy="5970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b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15,087 records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38"/>
          <p:cNvSpPr txBox="1"/>
          <p:nvPr/>
        </p:nvSpPr>
        <p:spPr>
          <a:xfrm>
            <a:off x="838200" y="6244628"/>
            <a:ext cx="421433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dirty="0"/>
              <a:t>13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Normalization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2648197" y="2030681"/>
            <a:ext cx="7137069" cy="280257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ERD</a:t>
            </a: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63171" y="6071394"/>
            <a:ext cx="2395702" cy="48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4911" y="365126"/>
            <a:ext cx="8757888" cy="56332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38"/>
          <p:cNvSpPr txBox="1"/>
          <p:nvPr/>
        </p:nvSpPr>
        <p:spPr>
          <a:xfrm>
            <a:off x="838200" y="6244628"/>
            <a:ext cx="421433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dirty="0"/>
              <a:t>14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ERD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2648197" y="1411703"/>
            <a:ext cx="7137069" cy="280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63171" y="6071394"/>
            <a:ext cx="2395702" cy="48101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86452" y="830462"/>
            <a:ext cx="266771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Entity1: Film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2877231" y="830462"/>
            <a:ext cx="3328155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Entity2: Director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6328446" y="833998"/>
            <a:ext cx="262283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Entity3: Actor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9154900" y="826928"/>
            <a:ext cx="2803973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Entity4: Genre</a:t>
            </a:r>
          </a:p>
        </p:txBody>
      </p:sp>
      <p:graphicFrame>
        <p:nvGraphicFramePr>
          <p:cNvPr id="204" name="Shape 204"/>
          <p:cNvGraphicFramePr/>
          <p:nvPr/>
        </p:nvGraphicFramePr>
        <p:xfrm>
          <a:off x="86451" y="1418770"/>
          <a:ext cx="12019500" cy="4625865"/>
        </p:xfrm>
        <a:graphic>
          <a:graphicData uri="http://schemas.openxmlformats.org/drawingml/2006/table">
            <a:tbl>
              <a:tblPr firstRow="1" bandRow="1">
                <a:noFill/>
                <a:tableStyleId>{6E4B5BB1-391B-4E99-A3F5-342D885E2E86}</a:tableStyleId>
              </a:tblPr>
              <a:tblGrid>
                <a:gridCol w="30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6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Film_id (PK) – INT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Director_id (FK) – INT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Director_id (PK) – INT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Actor_id (PK) – INT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Genre_id (PK) – INT 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Title – varchar(45)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Year – INT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Duration – INT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First_name – varchar(45)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Last_name – varchar(45)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First_name – varchar(45)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Last_name – varchar(45)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Genre – varchar(45)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Language – varchar(45)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Country – varchar(45)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Rating – varchar(45)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FB_likes – INT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FB_likes – INT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Color – varchar(45)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FB_likes – INT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Num_faces_in_poster – INT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8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Budget – INT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Gross_revenue – INT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Description – varchar(200)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489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Num_critic_reviews – INT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Num_user_votes – INT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Num_user_reviews – INT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IMDB_score – Decimal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838395" y="-68109"/>
            <a:ext cx="10515599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ERD</a:t>
            </a:r>
          </a:p>
        </p:txBody>
      </p:sp>
      <p:sp>
        <p:nvSpPr>
          <p:cNvPr id="10" name="Shape 138"/>
          <p:cNvSpPr txBox="1"/>
          <p:nvPr/>
        </p:nvSpPr>
        <p:spPr>
          <a:xfrm>
            <a:off x="838200" y="6244628"/>
            <a:ext cx="421433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dirty="0"/>
              <a:t>15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ERD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Loading</a:t>
            </a:r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3171" y="6071394"/>
            <a:ext cx="2395702" cy="48101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/>
          <p:nvPr/>
        </p:nvSpPr>
        <p:spPr>
          <a:xfrm>
            <a:off x="844058" y="2030681"/>
            <a:ext cx="10540065" cy="14465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8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Mind the Constraints</a:t>
            </a:r>
          </a:p>
        </p:txBody>
      </p:sp>
      <p:sp>
        <p:nvSpPr>
          <p:cNvPr id="5" name="Shape 138"/>
          <p:cNvSpPr txBox="1"/>
          <p:nvPr/>
        </p:nvSpPr>
        <p:spPr>
          <a:xfrm>
            <a:off x="838200" y="6244628"/>
            <a:ext cx="421433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dirty="0"/>
              <a:t>16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Data Loading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/>
        </p:nvSpPr>
        <p:spPr>
          <a:xfrm>
            <a:off x="838199" y="942536"/>
            <a:ext cx="10515599" cy="62170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9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 the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9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FK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Loading</a:t>
            </a:r>
          </a:p>
        </p:txBody>
      </p:sp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3171" y="6071394"/>
            <a:ext cx="2395702" cy="48101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38"/>
          <p:cNvSpPr txBox="1"/>
          <p:nvPr/>
        </p:nvSpPr>
        <p:spPr>
          <a:xfrm>
            <a:off x="838200" y="6244628"/>
            <a:ext cx="421433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dirty="0"/>
              <a:t>17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Data Loading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business questions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38200" y="1690675"/>
            <a:ext cx="11454600" cy="4597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10 directors have top grossing movies?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10 directors have the most FB likes?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10 actors are most profitable?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country has the top grossing movies till date?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15 films have most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facebook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likes?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10 movies have the highest IMDB scores and highest gross revenue?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genre has the highest number of votes?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actor’s movies have received the most critic-reviews?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3171" y="6071394"/>
            <a:ext cx="2395702" cy="48101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838200" y="6244628"/>
            <a:ext cx="421433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dirty="0"/>
              <a:t>18</a:t>
            </a:r>
            <a:endParaRPr lang="en-US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2033624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</a:p>
        </p:txBody>
      </p:sp>
      <p:pic>
        <p:nvPicPr>
          <p:cNvPr id="71" name="Shape 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3171" y="6071394"/>
            <a:ext cx="2395702" cy="48101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838200" y="1604525"/>
            <a:ext cx="10807500" cy="262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Case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Identification and Exploration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2400" dirty="0"/>
              <a:t>Data Cleaning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Normalization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2400" dirty="0"/>
              <a:t>ERD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Loading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2400" dirty="0"/>
              <a:t>Data Analysis – SQL Queries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Visualization – Tableau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2400" dirty="0"/>
              <a:t>Summary – Lessons Learned</a:t>
            </a:r>
            <a:endParaRPr lang="en-US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838200" y="6244628"/>
            <a:ext cx="29847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2648197" y="2030681"/>
            <a:ext cx="7137069" cy="2802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02168" y="284415"/>
            <a:ext cx="10951632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000" b="1" dirty="0"/>
              <a:t>Data Analysis</a:t>
            </a:r>
          </a:p>
          <a:p>
            <a:pPr marL="228600" lvl="0" indent="-228600" rtl="0"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sz="1600" b="1" dirty="0"/>
              <a:t>Which 10 directors have the top grossing movies?</a:t>
            </a:r>
            <a:br>
              <a:rPr lang="en-US" sz="1600" b="1" dirty="0"/>
            </a:br>
            <a:r>
              <a:rPr lang="en-US" sz="1600" dirty="0"/>
              <a:t>- Create a query that links two different tables and use subquery to get the results in desired format.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dirty="0"/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81832" y="6283595"/>
            <a:ext cx="2395702" cy="48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167" y="1156766"/>
            <a:ext cx="11629128" cy="5126829"/>
          </a:xfrm>
          <a:prstGeom prst="rect">
            <a:avLst/>
          </a:prstGeom>
        </p:spPr>
      </p:pic>
      <p:sp>
        <p:nvSpPr>
          <p:cNvPr id="6" name="Shape 138"/>
          <p:cNvSpPr txBox="1"/>
          <p:nvPr/>
        </p:nvSpPr>
        <p:spPr>
          <a:xfrm>
            <a:off x="402167" y="6456829"/>
            <a:ext cx="421433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dirty="0"/>
              <a:t>19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4010861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2648197" y="2030681"/>
            <a:ext cx="7137069" cy="2802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02168" y="284415"/>
            <a:ext cx="10951632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000" b="1" dirty="0"/>
              <a:t>Data Analysis</a:t>
            </a:r>
          </a:p>
          <a:p>
            <a:pPr marL="228600" lvl="0" indent="-228600">
              <a:buFont typeface="Arial"/>
              <a:buChar char="•"/>
            </a:pPr>
            <a:r>
              <a:rPr lang="en-US" sz="1600" b="1" dirty="0"/>
              <a:t>Which 10 directors have most Facebook likes?</a:t>
            </a:r>
            <a:br>
              <a:rPr lang="en-US" sz="1600" b="1" dirty="0"/>
            </a:br>
            <a:r>
              <a:rPr lang="en-US" sz="1600" dirty="0"/>
              <a:t>-  Create a query that links two different tables.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dirty="0"/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81832" y="6283595"/>
            <a:ext cx="2395702" cy="48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168" y="1154891"/>
            <a:ext cx="9383098" cy="4928668"/>
          </a:xfrm>
          <a:prstGeom prst="rect">
            <a:avLst/>
          </a:prstGeom>
        </p:spPr>
      </p:pic>
      <p:sp>
        <p:nvSpPr>
          <p:cNvPr id="6" name="Shape 138"/>
          <p:cNvSpPr txBox="1"/>
          <p:nvPr/>
        </p:nvSpPr>
        <p:spPr>
          <a:xfrm>
            <a:off x="402167" y="6456829"/>
            <a:ext cx="421433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dirty="0"/>
              <a:t>20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3957836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2648197" y="2030681"/>
            <a:ext cx="7137069" cy="2802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02168" y="284415"/>
            <a:ext cx="10951632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000" b="1" dirty="0"/>
              <a:t>Data Analysis</a:t>
            </a:r>
          </a:p>
          <a:p>
            <a:pPr marL="228600" lvl="0" indent="-228600">
              <a:buFont typeface="Arial"/>
              <a:buChar char="•"/>
            </a:pPr>
            <a:r>
              <a:rPr lang="en-US" sz="1600" b="1" dirty="0"/>
              <a:t>Which 10 directors have most Facebook likes?</a:t>
            </a:r>
            <a:br>
              <a:rPr lang="en-US" sz="1600" b="1" dirty="0"/>
            </a:br>
            <a:r>
              <a:rPr lang="en-US" sz="1600" dirty="0"/>
              <a:t>-  Create a query that links two different tables, uses WHERE, GROUP BY and HAVING clauses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dirty="0"/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81832" y="6283595"/>
            <a:ext cx="2395702" cy="48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168" y="1144863"/>
            <a:ext cx="9665563" cy="5041334"/>
          </a:xfrm>
          <a:prstGeom prst="rect">
            <a:avLst/>
          </a:prstGeom>
        </p:spPr>
      </p:pic>
      <p:sp>
        <p:nvSpPr>
          <p:cNvPr id="6" name="Shape 138"/>
          <p:cNvSpPr txBox="1"/>
          <p:nvPr/>
        </p:nvSpPr>
        <p:spPr>
          <a:xfrm>
            <a:off x="402167" y="6456829"/>
            <a:ext cx="421433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dirty="0"/>
              <a:t>21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3638528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2648197" y="2030681"/>
            <a:ext cx="7137069" cy="2802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02168" y="284415"/>
            <a:ext cx="10951632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000" b="1" dirty="0"/>
              <a:t>Data Analysis</a:t>
            </a:r>
          </a:p>
          <a:p>
            <a:pPr marL="228600" lvl="0" indent="-228600">
              <a:buFont typeface="Arial"/>
              <a:buChar char="•"/>
            </a:pPr>
            <a:r>
              <a:rPr lang="en-US" sz="1600" b="1" dirty="0"/>
              <a:t>Which genre has received highest number of votes?</a:t>
            </a:r>
            <a:br>
              <a:rPr lang="en-US" sz="1600" b="1" dirty="0"/>
            </a:br>
            <a:r>
              <a:rPr lang="en-US" sz="1600" dirty="0"/>
              <a:t>-  Create a query that links three different tables.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dirty="0"/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81832" y="6283595"/>
            <a:ext cx="2395702" cy="48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168" y="1097859"/>
            <a:ext cx="10869212" cy="4995032"/>
          </a:xfrm>
          <a:prstGeom prst="rect">
            <a:avLst/>
          </a:prstGeom>
        </p:spPr>
      </p:pic>
      <p:sp>
        <p:nvSpPr>
          <p:cNvPr id="6" name="Shape 138"/>
          <p:cNvSpPr txBox="1"/>
          <p:nvPr/>
        </p:nvSpPr>
        <p:spPr>
          <a:xfrm>
            <a:off x="402167" y="6456829"/>
            <a:ext cx="421433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dirty="0"/>
              <a:t>22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2678435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2648197" y="2030681"/>
            <a:ext cx="7137069" cy="2802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02168" y="284415"/>
            <a:ext cx="10951632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000" b="1" dirty="0"/>
              <a:t>Data Analysis</a:t>
            </a:r>
          </a:p>
          <a:p>
            <a:pPr marL="228600" lvl="0" indent="-228600">
              <a:buFont typeface="Arial"/>
              <a:buChar char="•"/>
            </a:pPr>
            <a:r>
              <a:rPr lang="en-US" sz="1600" b="1" dirty="0"/>
              <a:t>Analyze profit by genres?</a:t>
            </a:r>
            <a:br>
              <a:rPr lang="en-US" sz="1600" b="1" dirty="0"/>
            </a:br>
            <a:r>
              <a:rPr lang="en-US" sz="1600" dirty="0"/>
              <a:t>-  Create a query that links three different tables and uses sum functions to find difference between two columns.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dirty="0"/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81832" y="6283595"/>
            <a:ext cx="2395702" cy="48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168" y="1178662"/>
            <a:ext cx="9936150" cy="4998203"/>
          </a:xfrm>
          <a:prstGeom prst="rect">
            <a:avLst/>
          </a:prstGeom>
        </p:spPr>
      </p:pic>
      <p:sp>
        <p:nvSpPr>
          <p:cNvPr id="9" name="Shape 138"/>
          <p:cNvSpPr txBox="1"/>
          <p:nvPr/>
        </p:nvSpPr>
        <p:spPr>
          <a:xfrm>
            <a:off x="402167" y="6456829"/>
            <a:ext cx="421433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dirty="0"/>
              <a:t>23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3893364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2648197" y="2030681"/>
            <a:ext cx="7137069" cy="2802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02168" y="284415"/>
            <a:ext cx="10951632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000" b="1" dirty="0"/>
              <a:t>Data Analysis</a:t>
            </a:r>
          </a:p>
          <a:p>
            <a:pPr marL="228600" lvl="0" indent="-228600">
              <a:buFont typeface="Arial"/>
              <a:buChar char="•"/>
            </a:pPr>
            <a:r>
              <a:rPr lang="en-US" sz="1600" b="1" dirty="0"/>
              <a:t>Which actor’s movies have received the most critic-reviews?</a:t>
            </a:r>
            <a:br>
              <a:rPr lang="en-US" sz="1600" b="1" dirty="0"/>
            </a:br>
            <a:r>
              <a:rPr lang="en-US" sz="1600" dirty="0"/>
              <a:t>-  Create a query that links three different tables and uses aggregation.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dirty="0"/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81832" y="6283595"/>
            <a:ext cx="2395702" cy="48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168" y="1187019"/>
            <a:ext cx="10505318" cy="4961854"/>
          </a:xfrm>
          <a:prstGeom prst="rect">
            <a:avLst/>
          </a:prstGeom>
        </p:spPr>
      </p:pic>
      <p:sp>
        <p:nvSpPr>
          <p:cNvPr id="6" name="Shape 138"/>
          <p:cNvSpPr txBox="1"/>
          <p:nvPr/>
        </p:nvSpPr>
        <p:spPr>
          <a:xfrm>
            <a:off x="402167" y="6456829"/>
            <a:ext cx="421433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dirty="0"/>
              <a:t>24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3854547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2648197" y="2030681"/>
            <a:ext cx="7137069" cy="2802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02168" y="284415"/>
            <a:ext cx="10951632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000" b="1" dirty="0"/>
              <a:t>Data Analysis</a:t>
            </a:r>
          </a:p>
          <a:p>
            <a:pPr marL="228600" lvl="0" indent="-228600">
              <a:buFont typeface="Arial"/>
              <a:buChar char="•"/>
            </a:pPr>
            <a:r>
              <a:rPr lang="en-US" sz="1600" b="1" dirty="0"/>
              <a:t>Which actor’s are most profitable?</a:t>
            </a:r>
            <a:br>
              <a:rPr lang="en-US" sz="1600" b="1" dirty="0"/>
            </a:br>
            <a:r>
              <a:rPr lang="en-US" sz="1600" dirty="0"/>
              <a:t>-  Create a query that links three different tables and uses aggregation and format via sub-query.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dirty="0"/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81832" y="6283595"/>
            <a:ext cx="2395702" cy="48101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38"/>
          <p:cNvSpPr txBox="1"/>
          <p:nvPr/>
        </p:nvSpPr>
        <p:spPr>
          <a:xfrm>
            <a:off x="402167" y="6456829"/>
            <a:ext cx="421433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dirty="0"/>
              <a:t>25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83" y="1198573"/>
            <a:ext cx="8519898" cy="52582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1347540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2648197" y="2030681"/>
            <a:ext cx="7137069" cy="2802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02168" y="284415"/>
            <a:ext cx="10951632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000" b="1" dirty="0"/>
              <a:t>Data Analysis</a:t>
            </a:r>
          </a:p>
          <a:p>
            <a:pPr marL="228600" lvl="0" indent="-228600">
              <a:buFont typeface="Arial"/>
              <a:buChar char="•"/>
            </a:pPr>
            <a:r>
              <a:rPr lang="en-US" sz="1600" b="1" dirty="0"/>
              <a:t>Which are the top 15 films by </a:t>
            </a:r>
            <a:r>
              <a:rPr lang="en-US" sz="1600" b="1" dirty="0" err="1"/>
              <a:t>facebook</a:t>
            </a:r>
            <a:r>
              <a:rPr lang="en-US" sz="1600" b="1" dirty="0"/>
              <a:t> likes?</a:t>
            </a:r>
            <a:br>
              <a:rPr lang="en-US" sz="1600" b="1" dirty="0"/>
            </a:br>
            <a:r>
              <a:rPr lang="en-US" sz="1600" dirty="0"/>
              <a:t>-  Create a query that extracts data from a table and use sub-query for format.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dirty="0"/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81832" y="6283595"/>
            <a:ext cx="2395702" cy="48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168" y="1066298"/>
            <a:ext cx="9618910" cy="5217297"/>
          </a:xfrm>
          <a:prstGeom prst="rect">
            <a:avLst/>
          </a:prstGeom>
        </p:spPr>
      </p:pic>
      <p:sp>
        <p:nvSpPr>
          <p:cNvPr id="6" name="Shape 138"/>
          <p:cNvSpPr txBox="1"/>
          <p:nvPr/>
        </p:nvSpPr>
        <p:spPr>
          <a:xfrm>
            <a:off x="402167" y="6456829"/>
            <a:ext cx="421433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dirty="0"/>
              <a:t>26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1138652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Shape 224"/>
          <p:cNvGrpSpPr/>
          <p:nvPr/>
        </p:nvGrpSpPr>
        <p:grpSpPr>
          <a:xfrm>
            <a:off x="966050" y="1786850"/>
            <a:ext cx="10515599" cy="4592373"/>
            <a:chOff x="966050" y="1786850"/>
            <a:chExt cx="10515599" cy="4592373"/>
          </a:xfrm>
        </p:grpSpPr>
        <p:pic>
          <p:nvPicPr>
            <p:cNvPr id="225" name="Shape 225" descr="unicor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66050" y="1786850"/>
              <a:ext cx="10515599" cy="4592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Shape 226" descr="StevenSpielberg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815225" y="3061350"/>
              <a:ext cx="2438399" cy="2438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Unicorn directors by </a:t>
            </a:r>
            <a:r>
              <a:rPr lang="en-US" dirty="0"/>
              <a:t>g</a:t>
            </a: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ross </a:t>
            </a:r>
            <a:r>
              <a:rPr lang="en-US" dirty="0"/>
              <a:t>r</a:t>
            </a: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evenue</a:t>
            </a: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63171" y="6071394"/>
            <a:ext cx="2395702" cy="4810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38"/>
          <p:cNvSpPr txBox="1"/>
          <p:nvPr/>
        </p:nvSpPr>
        <p:spPr>
          <a:xfrm>
            <a:off x="402167" y="6456829"/>
            <a:ext cx="421433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dirty="0"/>
              <a:t>27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Visualization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film </a:t>
            </a:r>
            <a:r>
              <a:rPr lang="en-US" dirty="0"/>
              <a:t>r</a:t>
            </a: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evenue by </a:t>
            </a:r>
            <a:r>
              <a:rPr lang="en-US" dirty="0"/>
              <a:t>c</a:t>
            </a: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ountry</a:t>
            </a:r>
          </a:p>
        </p:txBody>
      </p:sp>
      <p:pic>
        <p:nvPicPr>
          <p:cNvPr id="234" name="Shape 234" descr="top film revenue by countr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825" y="1571499"/>
            <a:ext cx="9979325" cy="4862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63171" y="6071394"/>
            <a:ext cx="2395800" cy="4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38"/>
          <p:cNvSpPr txBox="1"/>
          <p:nvPr/>
        </p:nvSpPr>
        <p:spPr>
          <a:xfrm>
            <a:off x="402167" y="6456829"/>
            <a:ext cx="421433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dirty="0"/>
              <a:t>28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Visualization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Case</a:t>
            </a:r>
          </a:p>
        </p:txBody>
      </p:sp>
      <p:pic>
        <p:nvPicPr>
          <p:cNvPr id="71" name="Shape 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3171" y="6071394"/>
            <a:ext cx="2395702" cy="48101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838200" y="1604525"/>
            <a:ext cx="10807500" cy="262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Client is a large company that wants to open a new entertainment business division, which provides streaming media and video-on-demand online.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Client wants to devise the market entry strategy: which movies to offer based on popularity of various entities and attributes - movies, directors, actors, Facebook likes, profit, revenue, genre, etc.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838200" y="6244628"/>
            <a:ext cx="29847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Business Case</a:t>
            </a:r>
          </a:p>
        </p:txBody>
      </p:sp>
    </p:spTree>
    <p:extLst>
      <p:ext uri="{BB962C8B-B14F-4D97-AF65-F5344CB8AC3E}">
        <p14:creationId xmlns:p14="http://schemas.microsoft.com/office/powerpoint/2010/main" val="891043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10 actors by profit</a:t>
            </a:r>
          </a:p>
        </p:txBody>
      </p:sp>
      <p:pic>
        <p:nvPicPr>
          <p:cNvPr id="253" name="Shape 253" descr="top10 actor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625" y="1690675"/>
            <a:ext cx="7256100" cy="49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 descr="Indiana-Jones-Harrison-Ford-Only-Actor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6725" y="1690687"/>
            <a:ext cx="3882875" cy="259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 descr="scarlett_johansson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41475" y="4399150"/>
            <a:ext cx="2698124" cy="20235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38"/>
          <p:cNvSpPr txBox="1"/>
          <p:nvPr/>
        </p:nvSpPr>
        <p:spPr>
          <a:xfrm>
            <a:off x="402167" y="6456829"/>
            <a:ext cx="421433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dirty="0"/>
              <a:t>29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Visualization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profit by genre vs genre v</a:t>
            </a:r>
            <a:r>
              <a:rPr lang="en-US" dirty="0"/>
              <a:t>otes</a:t>
            </a:r>
          </a:p>
        </p:txBody>
      </p:sp>
      <p:pic>
        <p:nvPicPr>
          <p:cNvPr id="261" name="Shape 261" descr="Genr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50" y="2162700"/>
            <a:ext cx="7582200" cy="38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33671" y="6292619"/>
            <a:ext cx="2395800" cy="4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 descr="Genre by vo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7300" y="2845375"/>
            <a:ext cx="3916349" cy="259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38"/>
          <p:cNvSpPr txBox="1"/>
          <p:nvPr/>
        </p:nvSpPr>
        <p:spPr>
          <a:xfrm>
            <a:off x="402167" y="6456829"/>
            <a:ext cx="421433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</a:p>
        </p:txBody>
      </p:sp>
      <p:sp>
        <p:nvSpPr>
          <p:cNvPr id="7" name="Rectangle 6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Visualization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films by </a:t>
            </a:r>
            <a:r>
              <a:rPr lang="en-US" dirty="0"/>
              <a:t>F</a:t>
            </a: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acebook </a:t>
            </a:r>
            <a:r>
              <a:rPr lang="en-US" dirty="0"/>
              <a:t>l</a:t>
            </a: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ikes</a:t>
            </a:r>
          </a:p>
        </p:txBody>
      </p:sp>
      <p:pic>
        <p:nvPicPr>
          <p:cNvPr id="269" name="Shape 269" descr="top film by lik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828025"/>
            <a:ext cx="2877300" cy="45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 descr="interstella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1325" y="2895725"/>
            <a:ext cx="2438399" cy="243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 descr="Top fil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65125" y="1763925"/>
            <a:ext cx="4862372" cy="4941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38"/>
          <p:cNvSpPr txBox="1"/>
          <p:nvPr/>
        </p:nvSpPr>
        <p:spPr>
          <a:xfrm>
            <a:off x="402167" y="6456829"/>
            <a:ext cx="421433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dirty="0"/>
              <a:t>31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Visualization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dirty="0"/>
              <a:t>Movies having highest IMDB scores and highest gross revenue</a:t>
            </a:r>
          </a:p>
        </p:txBody>
      </p:sp>
      <p:pic>
        <p:nvPicPr>
          <p:cNvPr id="277" name="Shape 277" descr="score &amp; Rev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50" y="2019325"/>
            <a:ext cx="7469050" cy="42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 descr="the dark knight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6100" y="2186800"/>
            <a:ext cx="28575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38"/>
          <p:cNvSpPr txBox="1"/>
          <p:nvPr/>
        </p:nvSpPr>
        <p:spPr>
          <a:xfrm>
            <a:off x="402167" y="6456829"/>
            <a:ext cx="421433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dirty="0"/>
              <a:t>32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Visualization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/>
              <a:t>Actors whose films have most critic reviews</a:t>
            </a:r>
          </a:p>
        </p:txBody>
      </p:sp>
      <p:pic>
        <p:nvPicPr>
          <p:cNvPr id="284" name="Shape 284" descr="Actor's film critic 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625" y="2225600"/>
            <a:ext cx="6961499" cy="425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 descr="scarlett_johansson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8525" y="3437700"/>
            <a:ext cx="2875450" cy="28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38"/>
          <p:cNvSpPr txBox="1"/>
          <p:nvPr/>
        </p:nvSpPr>
        <p:spPr>
          <a:xfrm>
            <a:off x="402167" y="6456829"/>
            <a:ext cx="421433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dirty="0"/>
              <a:t>33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Visualization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2800" dirty="0"/>
              <a:t>Top-3 movie ratings by gross revenue</a:t>
            </a:r>
          </a:p>
        </p:txBody>
      </p:sp>
      <p:pic>
        <p:nvPicPr>
          <p:cNvPr id="291" name="Shape 2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3171" y="6071394"/>
            <a:ext cx="2395800" cy="4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 descr="Rating by revenu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775" y="1804425"/>
            <a:ext cx="4735900" cy="46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 descr="avatar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7025" y="3042450"/>
            <a:ext cx="2038349" cy="3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 descr="avengers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0725" y="3952400"/>
            <a:ext cx="344805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 descr="the jungle book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21925" y="1214725"/>
            <a:ext cx="2625649" cy="262564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38"/>
          <p:cNvSpPr txBox="1"/>
          <p:nvPr/>
        </p:nvSpPr>
        <p:spPr>
          <a:xfrm>
            <a:off x="402167" y="6456829"/>
            <a:ext cx="421433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dirty="0"/>
              <a:t>34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Visualization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b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dirty="0"/>
            </a:br>
            <a:r>
              <a:rPr lang="en-US" sz="4000" b="1" i="0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Lessons Learned</a:t>
            </a:r>
            <a:b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Shape 3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3171" y="6071394"/>
            <a:ext cx="2395800" cy="4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138"/>
          <p:cNvSpPr txBox="1"/>
          <p:nvPr/>
        </p:nvSpPr>
        <p:spPr>
          <a:xfrm>
            <a:off x="402167" y="6456829"/>
            <a:ext cx="421433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dirty="0"/>
              <a:t>35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2167" y="1250302"/>
            <a:ext cx="115568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Data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Data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Normalization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EER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Complex SQL queries with multiple joins, calculations, formatting,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Database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Visualization - Tableau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Summary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Shape 3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3171" y="6071394"/>
            <a:ext cx="2395800" cy="4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/>
          <p:nvPr/>
        </p:nvSpPr>
        <p:spPr>
          <a:xfrm>
            <a:off x="2369400" y="996350"/>
            <a:ext cx="7453200" cy="8693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4800" b="1" dirty="0"/>
              <a:t>Thank You</a:t>
            </a:r>
            <a:endParaRPr lang="en-US" sz="4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Shape 308" descr="IMDb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8425" y="2276948"/>
            <a:ext cx="6715125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38"/>
          <p:cNvSpPr txBox="1"/>
          <p:nvPr/>
        </p:nvSpPr>
        <p:spPr>
          <a:xfrm>
            <a:off x="402167" y="6456829"/>
            <a:ext cx="421433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dirty="0"/>
              <a:t>36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b="1" dirty="0"/>
              <a:t>Why do we choose IMDb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838200" y="1690675"/>
            <a:ext cx="11454600" cy="4597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413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000" dirty="0"/>
              <a:t>Free and publicly available database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3000" dirty="0"/>
          </a:p>
          <a:p>
            <a:pPr marL="228600" marR="0" lvl="0" indent="-2413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000" dirty="0"/>
              <a:t>Well maintained and frequently updated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3000" dirty="0"/>
          </a:p>
          <a:p>
            <a:pPr marL="228600" marR="0" lvl="0" indent="-2413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000" dirty="0"/>
              <a:t>Data is relatively clean 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3171" y="6071394"/>
            <a:ext cx="2395800" cy="4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838200" y="6244628"/>
            <a:ext cx="298500" cy="33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dirty="0"/>
              <a:t>3</a:t>
            </a:r>
          </a:p>
        </p:txBody>
      </p:sp>
      <p:sp>
        <p:nvSpPr>
          <p:cNvPr id="6" name="Rectangle 5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Data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2736917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cleaning </a:t>
            </a:r>
            <a:r>
              <a:rPr lang="en-US" dirty="0"/>
              <a:t>– </a:t>
            </a:r>
            <a:r>
              <a:rPr lang="en-US" dirty="0" err="1"/>
              <a:t>OpenRefine</a:t>
            </a:r>
            <a:endParaRPr lang="en-US" dirty="0"/>
          </a:p>
        </p:txBody>
      </p:sp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3171" y="6071394"/>
            <a:ext cx="2395800" cy="4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838200" y="1690825"/>
            <a:ext cx="9902700" cy="377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Created a project named IMDb.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Removed columns such as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movie_imdb_link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aspect_ratio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facebook_like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cast.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Renamed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key_word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description.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Changed relevant columns to numeric/character values.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Trimmed leading and trailing whitespaces.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 all director’s and actor’s names with different columns.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 genres to different columns.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 txBox="1"/>
          <p:nvPr/>
        </p:nvSpPr>
        <p:spPr>
          <a:xfrm>
            <a:off x="838200" y="6244628"/>
            <a:ext cx="29847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dirty="0"/>
              <a:t>4</a:t>
            </a:r>
            <a:endParaRPr lang="en-US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Data Cleaning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2648197" y="2030681"/>
            <a:ext cx="7136999" cy="28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cleaning – OpenRefine</a:t>
            </a: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63171" y="6071394"/>
            <a:ext cx="2395800" cy="4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 descr="Screen Shot 2016-12-03 at 17.28.14.png"/>
          <p:cNvPicPr preferRelativeResize="0"/>
          <p:nvPr/>
        </p:nvPicPr>
        <p:blipFill rotWithShape="1">
          <a:blip r:embed="rId5">
            <a:alphaModFix/>
          </a:blip>
          <a:srcRect l="23653" t="17335" r="1939" b="20861"/>
          <a:stretch/>
        </p:blipFill>
        <p:spPr>
          <a:xfrm>
            <a:off x="1244100" y="1465500"/>
            <a:ext cx="9703800" cy="45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838200" y="6244628"/>
            <a:ext cx="29847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dirty="0"/>
              <a:t>5</a:t>
            </a:r>
            <a:endParaRPr lang="en-US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Data Cleaning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2648197" y="2030681"/>
            <a:ext cx="7136999" cy="28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cleaning – OpenRefine</a:t>
            </a:r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63171" y="6071394"/>
            <a:ext cx="2395800" cy="4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 descr="Screen Shot 2016-12-03 at 17.27.47.png"/>
          <p:cNvPicPr preferRelativeResize="0"/>
          <p:nvPr/>
        </p:nvPicPr>
        <p:blipFill rotWithShape="1">
          <a:blip r:embed="rId5">
            <a:alphaModFix/>
          </a:blip>
          <a:srcRect l="23377" t="16832" b="36856"/>
          <a:stretch/>
        </p:blipFill>
        <p:spPr>
          <a:xfrm>
            <a:off x="913200" y="1607799"/>
            <a:ext cx="10365600" cy="43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838200" y="6244628"/>
            <a:ext cx="284051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dirty="0"/>
              <a:t>6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Data Cleaning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099" y="4058291"/>
            <a:ext cx="11353800" cy="2229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 amt="10000"/>
          </a:blip>
          <a:srcRect/>
          <a:stretch/>
        </p:blipFill>
        <p:spPr>
          <a:xfrm>
            <a:off x="2648197" y="2030681"/>
            <a:ext cx="7137069" cy="2802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Normalization </a:t>
            </a:r>
            <a:b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Tools: OpenRefine and Excel</a:t>
            </a: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63171" y="6071394"/>
            <a:ext cx="2395702" cy="48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9099" y="1690685"/>
            <a:ext cx="11353800" cy="214451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539721" y="6383128"/>
            <a:ext cx="29847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Normalization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741162" y="398990"/>
            <a:ext cx="10515599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Normalization </a:t>
            </a:r>
            <a:b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800" b="0" i="0" u="none" strike="noStrike" cap="none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Normal Form</a:t>
            </a:r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3171" y="6071394"/>
            <a:ext cx="2395800" cy="4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1162" y="2699408"/>
            <a:ext cx="10321500" cy="31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741150" y="1825475"/>
            <a:ext cx="10515600" cy="69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b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Excel: Data – Remove Duplicates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OpenRefine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Separate Names for Directors and Actors, and Genre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 txBox="1"/>
          <p:nvPr/>
        </p:nvSpPr>
        <p:spPr>
          <a:xfrm>
            <a:off x="838200" y="6244628"/>
            <a:ext cx="29847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dirty="0"/>
              <a:t>8</a:t>
            </a:r>
            <a:endParaRPr lang="en-US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601200" y="0"/>
            <a:ext cx="2590800" cy="2286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Normalization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747</Words>
  <Application>Microsoft Office PowerPoint</Application>
  <PresentationFormat>Widescreen</PresentationFormat>
  <Paragraphs>230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simple-light-2</vt:lpstr>
      <vt:lpstr>PowerPoint Presentation</vt:lpstr>
      <vt:lpstr>Agenda</vt:lpstr>
      <vt:lpstr>Business Case</vt:lpstr>
      <vt:lpstr>Why do we choose IMDb</vt:lpstr>
      <vt:lpstr>Data cleaning – OpenRefine</vt:lpstr>
      <vt:lpstr>Data cleaning – OpenRefine</vt:lpstr>
      <vt:lpstr>Data cleaning – OpenRefine</vt:lpstr>
      <vt:lpstr>Normalization  Tools: OpenRefine and Excel</vt:lpstr>
      <vt:lpstr>Normalization  1st Normal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ERD</vt:lpstr>
      <vt:lpstr>ERD</vt:lpstr>
      <vt:lpstr>Data Loading</vt:lpstr>
      <vt:lpstr>Data Loading</vt:lpstr>
      <vt:lpstr>Sample business questions</vt:lpstr>
      <vt:lpstr>Data Analysis Which 10 directors have the top grossing movies? - Create a query that links two different tables and use subquery to get the results in desired format. </vt:lpstr>
      <vt:lpstr>Data Analysis Which 10 directors have most Facebook likes? -  Create a query that links two different tables. </vt:lpstr>
      <vt:lpstr>Data Analysis Which 10 directors have most Facebook likes? -  Create a query that links two different tables, uses WHERE, GROUP BY and HAVING clauses </vt:lpstr>
      <vt:lpstr>Data Analysis Which genre has received highest number of votes? -  Create a query that links three different tables. </vt:lpstr>
      <vt:lpstr>Data Analysis Analyze profit by genres? -  Create a query that links three different tables and uses sum functions to find difference between two columns. </vt:lpstr>
      <vt:lpstr>Data Analysis Which actor’s movies have received the most critic-reviews? -  Create a query that links three different tables and uses aggregation. </vt:lpstr>
      <vt:lpstr>Data Analysis Which actor’s are most profitable? -  Create a query that links three different tables and uses aggregation and format via sub-query. </vt:lpstr>
      <vt:lpstr>Data Analysis Which are the top 15 films by facebook likes? -  Create a query that extracts data from a table and use sub-query for format. </vt:lpstr>
      <vt:lpstr>Unicorn directors by gross revenue</vt:lpstr>
      <vt:lpstr>Top film revenue by country</vt:lpstr>
      <vt:lpstr>Top 10 actors by profit</vt:lpstr>
      <vt:lpstr>Total profit by genre vs genre votes</vt:lpstr>
      <vt:lpstr>Top films by Facebook likes</vt:lpstr>
      <vt:lpstr>Movies having highest IMDB scores and highest gross revenue</vt:lpstr>
      <vt:lpstr>Actors whose films have most critic reviews</vt:lpstr>
      <vt:lpstr>Top-3 movie ratings by gross revenue</vt:lpstr>
      <vt:lpstr>  Lessons Learned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SK</cp:lastModifiedBy>
  <cp:revision>15</cp:revision>
  <dcterms:modified xsi:type="dcterms:W3CDTF">2016-12-09T00:21:53Z</dcterms:modified>
</cp:coreProperties>
</file>